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C5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9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427" cy="513509"/>
          </a:xfrm>
          <a:prstGeom prst="rect">
            <a:avLst/>
          </a:prstGeom>
        </p:spPr>
        <p:txBody>
          <a:bodyPr vert="horz" lIns="94779" tIns="47390" rIns="94779" bIns="4739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5" y="1"/>
            <a:ext cx="3078427" cy="513509"/>
          </a:xfrm>
          <a:prstGeom prst="rect">
            <a:avLst/>
          </a:prstGeom>
        </p:spPr>
        <p:txBody>
          <a:bodyPr vert="horz" lIns="94779" tIns="47390" rIns="94779" bIns="47390" rtlCol="0"/>
          <a:lstStyle>
            <a:lvl1pPr algn="r">
              <a:defRPr sz="1200"/>
            </a:lvl1pPr>
          </a:lstStyle>
          <a:p>
            <a:fld id="{B6C3E62B-CAC5-444A-87AA-37ADCAF19324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9" tIns="47390" rIns="94779" bIns="4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779" tIns="47390" rIns="94779" bIns="4739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8427" cy="513508"/>
          </a:xfrm>
          <a:prstGeom prst="rect">
            <a:avLst/>
          </a:prstGeom>
        </p:spPr>
        <p:txBody>
          <a:bodyPr vert="horz" lIns="94779" tIns="47390" rIns="94779" bIns="4739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5" y="9721109"/>
            <a:ext cx="3078427" cy="513508"/>
          </a:xfrm>
          <a:prstGeom prst="rect">
            <a:avLst/>
          </a:prstGeom>
        </p:spPr>
        <p:txBody>
          <a:bodyPr vert="horz" lIns="94779" tIns="47390" rIns="94779" bIns="47390" rtlCol="0" anchor="b"/>
          <a:lstStyle>
            <a:lvl1pPr algn="r">
              <a:defRPr sz="1200"/>
            </a:lvl1pPr>
          </a:lstStyle>
          <a:p>
            <a:fld id="{CCD03DC3-DED1-4794-9C2D-1BD9408A80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14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03DC3-DED1-4794-9C2D-1BD9408A80A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415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0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41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96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05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73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81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57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2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57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28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05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2C740-639C-4156-BC74-7CAEC7DA534C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DB97A-C2F9-45C1-9CDA-A770568A3B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32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981514" y="580750"/>
            <a:ext cx="2178511" cy="535027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/>
              <a:t>Directeur</a:t>
            </a:r>
          </a:p>
          <a:p>
            <a:pPr algn="ctr"/>
            <a:r>
              <a:rPr lang="fr-FR" sz="1200" dirty="0"/>
              <a:t>François </a:t>
            </a:r>
            <a:r>
              <a:rPr lang="fr-FR" sz="1200" dirty="0" smtClean="0"/>
              <a:t>PÊCHEUX</a:t>
            </a:r>
            <a:endParaRPr lang="fr-FR" sz="1200" dirty="0"/>
          </a:p>
          <a:p>
            <a:pPr algn="ctr"/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984121" y="1885937"/>
            <a:ext cx="2175904" cy="429823"/>
          </a:xfrm>
          <a:prstGeom prst="roundRect">
            <a:avLst/>
          </a:prstGeom>
          <a:solidFill>
            <a:srgbClr val="21C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Responsable administratif </a:t>
            </a:r>
          </a:p>
          <a:p>
            <a:pPr algn="ctr"/>
            <a:r>
              <a:rPr lang="fr-FR" sz="1100" dirty="0" smtClean="0"/>
              <a:t>Jean-Christophe FOUILLÉ</a:t>
            </a:r>
            <a:endParaRPr lang="fr-FR" sz="11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9433154" y="1414044"/>
            <a:ext cx="2232000" cy="3728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u="sng" dirty="0" err="1" smtClean="0">
                <a:solidFill>
                  <a:schemeClr val="tx1"/>
                </a:solidFill>
              </a:rPr>
              <a:t>Assistant.e</a:t>
            </a:r>
            <a:r>
              <a:rPr lang="fr-FR" sz="900" b="1" u="sng" dirty="0" smtClean="0">
                <a:solidFill>
                  <a:schemeClr val="tx1"/>
                </a:solidFill>
              </a:rPr>
              <a:t> </a:t>
            </a:r>
            <a:r>
              <a:rPr lang="fr-FR" sz="900" b="1" u="sng" dirty="0">
                <a:solidFill>
                  <a:schemeClr val="tx1"/>
                </a:solidFill>
              </a:rPr>
              <a:t>de direction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Marie-Avril MATHIEU (HAIM)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4663" y="2503613"/>
            <a:ext cx="5431014" cy="43760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FORMATION - PEDAGOGIE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03280" y="2714939"/>
            <a:ext cx="4548543" cy="43445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FONCTIONS SUPPORTS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245660" y="1227668"/>
            <a:ext cx="2006001" cy="53814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Directeur </a:t>
            </a:r>
            <a:r>
              <a:rPr lang="fr-FR" sz="1100" dirty="0" smtClean="0"/>
              <a:t>Adjoint </a:t>
            </a:r>
          </a:p>
          <a:p>
            <a:pPr algn="ctr"/>
            <a:r>
              <a:rPr lang="fr-FR" sz="1000" dirty="0" smtClean="0"/>
              <a:t>Vie étudiante &amp; communication</a:t>
            </a:r>
            <a:endParaRPr lang="fr-FR" sz="1000" dirty="0"/>
          </a:p>
          <a:p>
            <a:pPr algn="ctr"/>
            <a:r>
              <a:rPr lang="fr-FR" sz="1100" dirty="0"/>
              <a:t>Patrice MEIMOUN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61746" y="3805058"/>
            <a:ext cx="2563933" cy="13216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Gestion Pédagogique</a:t>
            </a:r>
          </a:p>
          <a:p>
            <a:pPr algn="ctr"/>
            <a:endParaRPr lang="fr-FR" sz="900" b="1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Gestionnaire </a:t>
            </a:r>
            <a:r>
              <a:rPr lang="fr-FR" sz="900" dirty="0" smtClean="0">
                <a:solidFill>
                  <a:schemeClr val="tx1"/>
                </a:solidFill>
              </a:rPr>
              <a:t>(AGRAL-ROB</a:t>
            </a:r>
            <a:r>
              <a:rPr lang="fr-FR" sz="900" dirty="0">
                <a:solidFill>
                  <a:schemeClr val="tx1"/>
                </a:solidFill>
              </a:rPr>
              <a:t>) :  Laura SOLTANI</a:t>
            </a:r>
          </a:p>
          <a:p>
            <a:r>
              <a:rPr lang="fr-FR" sz="900" dirty="0">
                <a:solidFill>
                  <a:schemeClr val="tx1"/>
                </a:solidFill>
              </a:rPr>
              <a:t>Gestionnaire </a:t>
            </a:r>
            <a:r>
              <a:rPr lang="fr-FR" sz="900" dirty="0" smtClean="0">
                <a:solidFill>
                  <a:schemeClr val="tx1"/>
                </a:solidFill>
              </a:rPr>
              <a:t>(GM-MTX</a:t>
            </a:r>
            <a:r>
              <a:rPr lang="fr-FR" sz="900" dirty="0">
                <a:solidFill>
                  <a:schemeClr val="tx1"/>
                </a:solidFill>
              </a:rPr>
              <a:t>) : </a:t>
            </a:r>
            <a:r>
              <a:rPr lang="fr-FR" sz="900" dirty="0" smtClean="0">
                <a:solidFill>
                  <a:schemeClr val="tx1"/>
                </a:solidFill>
              </a:rPr>
              <a:t>Noémie HIPPOLYTE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Gestionnaire</a:t>
            </a:r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sym typeface="Wingdings" panose="05000000000000000000" pitchFamily="2" charset="2"/>
              </a:rPr>
              <a:t>(EI)</a:t>
            </a:r>
            <a:r>
              <a:rPr lang="fr-FR" sz="900" dirty="0" smtClean="0">
                <a:solidFill>
                  <a:schemeClr val="tx1"/>
                </a:solidFill>
              </a:rPr>
              <a:t> </a:t>
            </a:r>
            <a:r>
              <a:rPr lang="fr-FR" sz="900" dirty="0">
                <a:solidFill>
                  <a:schemeClr val="tx1"/>
                </a:solidFill>
              </a:rPr>
              <a:t>: Gwénaëlle LE GODEC</a:t>
            </a:r>
          </a:p>
          <a:p>
            <a:r>
              <a:rPr lang="fr-FR" sz="900" dirty="0">
                <a:solidFill>
                  <a:schemeClr val="tx1"/>
                </a:solidFill>
              </a:rPr>
              <a:t>Gestionnaire (MAIN) : Ismaila IBRAHIM MDZIANI</a:t>
            </a:r>
          </a:p>
          <a:p>
            <a:r>
              <a:rPr lang="fr-FR" sz="900" dirty="0" smtClean="0">
                <a:solidFill>
                  <a:schemeClr val="tx1"/>
                </a:solidFill>
              </a:rPr>
              <a:t>Gestionnaire (ST) :  Pauline FAUCHER</a:t>
            </a:r>
          </a:p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endParaRPr lang="fr-FR" sz="900" dirty="0"/>
          </a:p>
        </p:txBody>
      </p:sp>
      <p:sp>
        <p:nvSpPr>
          <p:cNvPr id="25" name="Rectangle 24"/>
          <p:cNvSpPr/>
          <p:nvPr/>
        </p:nvSpPr>
        <p:spPr>
          <a:xfrm>
            <a:off x="6604960" y="3290427"/>
            <a:ext cx="2340000" cy="8032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Gestion Financière</a:t>
            </a:r>
          </a:p>
          <a:p>
            <a:pPr algn="ctr"/>
            <a:endParaRPr lang="fr-FR" sz="900" b="1" u="sng" dirty="0">
              <a:solidFill>
                <a:schemeClr val="tx1"/>
              </a:solidFill>
            </a:endParaRPr>
          </a:p>
          <a:p>
            <a:r>
              <a:rPr lang="fr-FR" sz="900" dirty="0" smtClean="0">
                <a:solidFill>
                  <a:schemeClr val="tx1"/>
                </a:solidFill>
              </a:rPr>
              <a:t>Gestionnaire </a:t>
            </a:r>
            <a:r>
              <a:rPr lang="fr-FR" sz="900" dirty="0">
                <a:solidFill>
                  <a:schemeClr val="tx1"/>
                </a:solidFill>
              </a:rPr>
              <a:t>financier : Catherine </a:t>
            </a:r>
            <a:r>
              <a:rPr lang="fr-FR" sz="900" dirty="0" smtClean="0">
                <a:solidFill>
                  <a:schemeClr val="tx1"/>
                </a:solidFill>
              </a:rPr>
              <a:t>PARES</a:t>
            </a:r>
          </a:p>
          <a:p>
            <a:r>
              <a:rPr lang="fr-FR" sz="900" dirty="0">
                <a:solidFill>
                  <a:schemeClr val="tx1"/>
                </a:solidFill>
              </a:rPr>
              <a:t>Gestionnaire </a:t>
            </a:r>
            <a:r>
              <a:rPr lang="fr-FR" sz="900" dirty="0" smtClean="0">
                <a:solidFill>
                  <a:schemeClr val="tx1"/>
                </a:solidFill>
              </a:rPr>
              <a:t>financier: Marie-Avril MATHIEU (HAIM)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4323" y="4324571"/>
            <a:ext cx="2340000" cy="15173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Relations Extérieures</a:t>
            </a:r>
          </a:p>
          <a:p>
            <a:pPr algn="ctr"/>
            <a:endParaRPr lang="fr-FR" sz="900" b="1" u="sng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Responsable relations </a:t>
            </a:r>
            <a:r>
              <a:rPr lang="fr-FR" sz="900" dirty="0" smtClean="0">
                <a:solidFill>
                  <a:schemeClr val="tx1"/>
                </a:solidFill>
              </a:rPr>
              <a:t>internationales :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Cyril </a:t>
            </a:r>
            <a:r>
              <a:rPr lang="fr-FR" sz="900" dirty="0" smtClean="0">
                <a:solidFill>
                  <a:schemeClr val="tx1"/>
                </a:solidFill>
              </a:rPr>
              <a:t>THABOUREY</a:t>
            </a:r>
            <a:endParaRPr lang="fr-FR" sz="900" dirty="0">
              <a:solidFill>
                <a:schemeClr val="tx1"/>
              </a:solidFill>
            </a:endParaRPr>
          </a:p>
          <a:p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Responsable relations entreprises :</a:t>
            </a:r>
          </a:p>
          <a:p>
            <a:r>
              <a:rPr lang="fr-FR" sz="900" dirty="0">
                <a:solidFill>
                  <a:schemeClr val="tx1"/>
                </a:solidFill>
              </a:rPr>
              <a:t>Christine DALLOUBEIX</a:t>
            </a:r>
          </a:p>
          <a:p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Gestionnaire Relations </a:t>
            </a:r>
            <a:r>
              <a:rPr lang="fr-FR" sz="900" dirty="0" smtClean="0">
                <a:solidFill>
                  <a:schemeClr val="tx1"/>
                </a:solidFill>
              </a:rPr>
              <a:t>Entreprises :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Dorothée BOUJEANT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9433154" y="469111"/>
            <a:ext cx="2230182" cy="3867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Assistant de Prévention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Sylvain VIATEUR</a:t>
            </a:r>
          </a:p>
          <a:p>
            <a:pPr algn="ctr"/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131337" y="4886839"/>
            <a:ext cx="2340000" cy="967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Plateau Technique</a:t>
            </a:r>
          </a:p>
          <a:p>
            <a:pPr algn="ctr"/>
            <a:endParaRPr lang="fr-FR" sz="900" b="1" u="sng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Responsable Electronique : Sylvain VIATEUR</a:t>
            </a:r>
          </a:p>
          <a:p>
            <a:r>
              <a:rPr lang="fr-FR" sz="900" dirty="0">
                <a:solidFill>
                  <a:schemeClr val="tx1"/>
                </a:solidFill>
              </a:rPr>
              <a:t>Responsable Robotique : </a:t>
            </a:r>
            <a:r>
              <a:rPr lang="fr-FR" sz="900" dirty="0" smtClean="0">
                <a:solidFill>
                  <a:schemeClr val="tx1"/>
                </a:solidFill>
              </a:rPr>
              <a:t>Olivier GASTON</a:t>
            </a:r>
            <a:endParaRPr lang="fr-FR" sz="900" dirty="0"/>
          </a:p>
          <a:p>
            <a:r>
              <a:rPr lang="fr-FR" sz="900" dirty="0" smtClean="0">
                <a:solidFill>
                  <a:schemeClr val="tx1"/>
                </a:solidFill>
              </a:rPr>
              <a:t>Responsable projet serre: Anna CRETON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135789" y="3285147"/>
            <a:ext cx="2340000" cy="1374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Service Informatique</a:t>
            </a:r>
          </a:p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b="1" dirty="0" smtClean="0">
                <a:solidFill>
                  <a:schemeClr val="tx1"/>
                </a:solidFill>
              </a:rPr>
              <a:t>Responsable du service:</a:t>
            </a:r>
          </a:p>
          <a:p>
            <a:r>
              <a:rPr lang="fr-FR" sz="900" dirty="0">
                <a:solidFill>
                  <a:schemeClr val="tx1"/>
                </a:solidFill>
              </a:rPr>
              <a:t>Julien </a:t>
            </a:r>
            <a:r>
              <a:rPr lang="fr-FR" sz="900" dirty="0" smtClean="0">
                <a:solidFill>
                  <a:schemeClr val="tx1"/>
                </a:solidFill>
              </a:rPr>
              <a:t>VINCENT</a:t>
            </a:r>
          </a:p>
          <a:p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 smtClean="0">
                <a:solidFill>
                  <a:schemeClr val="tx1"/>
                </a:solidFill>
              </a:rPr>
              <a:t>Administrateur </a:t>
            </a:r>
            <a:r>
              <a:rPr lang="fr-FR" sz="900" dirty="0">
                <a:solidFill>
                  <a:schemeClr val="tx1"/>
                </a:solidFill>
              </a:rPr>
              <a:t>Système et </a:t>
            </a:r>
            <a:r>
              <a:rPr lang="fr-FR" sz="900" dirty="0" smtClean="0">
                <a:solidFill>
                  <a:schemeClr val="tx1"/>
                </a:solidFill>
              </a:rPr>
              <a:t>réseaux :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Julien </a:t>
            </a:r>
            <a:r>
              <a:rPr lang="fr-FR" sz="900" dirty="0" smtClean="0">
                <a:solidFill>
                  <a:schemeClr val="tx1"/>
                </a:solidFill>
              </a:rPr>
              <a:t>VINCENT</a:t>
            </a:r>
          </a:p>
          <a:p>
            <a:r>
              <a:rPr lang="fr-FR" sz="900" dirty="0" smtClean="0">
                <a:solidFill>
                  <a:schemeClr val="tx1"/>
                </a:solidFill>
              </a:rPr>
              <a:t>Rafael LANGLAIS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356533" y="5196091"/>
            <a:ext cx="2563929" cy="1022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Admission et Scolarité</a:t>
            </a:r>
          </a:p>
          <a:p>
            <a:pPr algn="ctr"/>
            <a:endParaRPr lang="fr-FR" sz="900" b="1" u="sng" dirty="0">
              <a:solidFill>
                <a:schemeClr val="tx1"/>
              </a:solidFill>
            </a:endParaRPr>
          </a:p>
          <a:p>
            <a:r>
              <a:rPr lang="fr-FR" sz="900" dirty="0" smtClean="0">
                <a:solidFill>
                  <a:schemeClr val="tx1"/>
                </a:solidFill>
              </a:rPr>
              <a:t>Responsable: Barbara MAZZA</a:t>
            </a:r>
          </a:p>
          <a:p>
            <a:endParaRPr lang="fr-FR" sz="900" dirty="0" smtClean="0">
              <a:solidFill>
                <a:schemeClr val="tx1"/>
              </a:solidFill>
            </a:endParaRPr>
          </a:p>
          <a:p>
            <a:r>
              <a:rPr lang="fr-FR" sz="900" dirty="0" smtClean="0">
                <a:solidFill>
                  <a:schemeClr val="tx1"/>
                </a:solidFill>
              </a:rPr>
              <a:t>Gestionnaire </a:t>
            </a:r>
            <a:r>
              <a:rPr lang="fr-FR" sz="900" dirty="0">
                <a:solidFill>
                  <a:schemeClr val="tx1"/>
                </a:solidFill>
              </a:rPr>
              <a:t>: Pauline FAUCHER</a:t>
            </a:r>
          </a:p>
          <a:p>
            <a:r>
              <a:rPr lang="fr-FR" sz="900" dirty="0" smtClean="0">
                <a:solidFill>
                  <a:schemeClr val="tx1"/>
                </a:solidFill>
              </a:rPr>
              <a:t>Gestionnaire : </a:t>
            </a:r>
            <a:r>
              <a:rPr lang="fr-FR" sz="900" dirty="0">
                <a:solidFill>
                  <a:schemeClr val="tx1"/>
                </a:solidFill>
              </a:rPr>
              <a:t>Ismaila IBRAHIM MDZIANI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433154" y="955537"/>
            <a:ext cx="2230182" cy="3578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Chargée de Mission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Sylvie KIPEN-RIVENC</a:t>
            </a:r>
          </a:p>
        </p:txBody>
      </p:sp>
      <p:sp>
        <p:nvSpPr>
          <p:cNvPr id="2" name="Rectangle 1"/>
          <p:cNvSpPr/>
          <p:nvPr/>
        </p:nvSpPr>
        <p:spPr>
          <a:xfrm>
            <a:off x="511728" y="469111"/>
            <a:ext cx="8625689" cy="193087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464EEC-8303-4096-B939-7F77F84AAA25}"/>
              </a:ext>
            </a:extLst>
          </p:cNvPr>
          <p:cNvSpPr/>
          <p:nvPr/>
        </p:nvSpPr>
        <p:spPr>
          <a:xfrm>
            <a:off x="3361746" y="3030590"/>
            <a:ext cx="2563931" cy="6865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Responsable de Pôle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Nina MARIN</a:t>
            </a:r>
          </a:p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Adjointe à la responsable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Barbara MAZZA</a:t>
            </a:r>
            <a:endParaRPr lang="fr-FR" sz="900" dirty="0">
              <a:solidFill>
                <a:schemeClr val="tx1"/>
              </a:solidFill>
            </a:endParaRPr>
          </a:p>
          <a:p>
            <a:pPr algn="ctr"/>
            <a:endParaRPr lang="fr-FR" sz="900" dirty="0">
              <a:solidFill>
                <a:schemeClr val="tx1"/>
              </a:solidFill>
            </a:endParaRP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1A996C0E-825D-4F83-B08A-702EAAE1E87B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6254017" y="3690402"/>
            <a:ext cx="350943" cy="1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06906769-DAC6-4F0A-B360-2D5ADC896CB9}"/>
              </a:ext>
            </a:extLst>
          </p:cNvPr>
          <p:cNvCxnSpPr>
            <a:cxnSpLocks/>
          </p:cNvCxnSpPr>
          <p:nvPr/>
        </p:nvCxnSpPr>
        <p:spPr>
          <a:xfrm>
            <a:off x="6254017" y="5102619"/>
            <a:ext cx="346288" cy="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9449FF77-1E76-441C-8303-5A1A1AA2E983}"/>
              </a:ext>
            </a:extLst>
          </p:cNvPr>
          <p:cNvCxnSpPr>
            <a:cxnSpLocks/>
            <a:endCxn id="24" idx="3"/>
          </p:cNvCxnSpPr>
          <p:nvPr/>
        </p:nvCxnSpPr>
        <p:spPr>
          <a:xfrm flipH="1">
            <a:off x="5925677" y="3373886"/>
            <a:ext cx="18103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61219C8F-BB08-47C6-AC9B-EBD320CB1FE5}"/>
              </a:ext>
            </a:extLst>
          </p:cNvPr>
          <p:cNvCxnSpPr>
            <a:cxnSpLocks/>
          </p:cNvCxnSpPr>
          <p:nvPr/>
        </p:nvCxnSpPr>
        <p:spPr>
          <a:xfrm>
            <a:off x="6238005" y="2595957"/>
            <a:ext cx="5413910" cy="31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C9FE04CF-1C8A-407F-8690-D2071FE3BCCA}"/>
              </a:ext>
            </a:extLst>
          </p:cNvPr>
          <p:cNvCxnSpPr>
            <a:cxnSpLocks/>
          </p:cNvCxnSpPr>
          <p:nvPr/>
        </p:nvCxnSpPr>
        <p:spPr>
          <a:xfrm>
            <a:off x="6243306" y="2399981"/>
            <a:ext cx="10711" cy="2702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2C4A7F83-D92D-4C8C-92B0-28D0A352CFFA}"/>
              </a:ext>
            </a:extLst>
          </p:cNvPr>
          <p:cNvCxnSpPr>
            <a:cxnSpLocks/>
          </p:cNvCxnSpPr>
          <p:nvPr/>
        </p:nvCxnSpPr>
        <p:spPr>
          <a:xfrm>
            <a:off x="11664202" y="2614761"/>
            <a:ext cx="7829" cy="27637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22544AD5-7C0C-441F-A5E6-CBE614A8E0DF}"/>
              </a:ext>
            </a:extLst>
          </p:cNvPr>
          <p:cNvCxnSpPr>
            <a:cxnSpLocks/>
          </p:cNvCxnSpPr>
          <p:nvPr/>
        </p:nvCxnSpPr>
        <p:spPr>
          <a:xfrm flipH="1" flipV="1">
            <a:off x="11471337" y="3966722"/>
            <a:ext cx="178565" cy="2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C23B51CB-C0C0-4EF5-A23A-649A01A34EE2}"/>
              </a:ext>
            </a:extLst>
          </p:cNvPr>
          <p:cNvCxnSpPr>
            <a:cxnSpLocks/>
          </p:cNvCxnSpPr>
          <p:nvPr/>
        </p:nvCxnSpPr>
        <p:spPr>
          <a:xfrm flipH="1">
            <a:off x="11471337" y="5378478"/>
            <a:ext cx="2006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1CF3D58A-53EE-487C-9ACB-92FA35630A2D}"/>
              </a:ext>
            </a:extLst>
          </p:cNvPr>
          <p:cNvCxnSpPr>
            <a:cxnSpLocks/>
          </p:cNvCxnSpPr>
          <p:nvPr/>
        </p:nvCxnSpPr>
        <p:spPr>
          <a:xfrm flipH="1">
            <a:off x="3163346" y="3372385"/>
            <a:ext cx="6842" cy="21466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E24155E5-3018-476B-98C9-B36FE8BC5170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3166414" y="4465896"/>
            <a:ext cx="1953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C89E7BAC-C6AD-4653-AB5A-5E418794501D}"/>
              </a:ext>
            </a:extLst>
          </p:cNvPr>
          <p:cNvCxnSpPr>
            <a:cxnSpLocks/>
          </p:cNvCxnSpPr>
          <p:nvPr/>
        </p:nvCxnSpPr>
        <p:spPr>
          <a:xfrm>
            <a:off x="3163345" y="5519002"/>
            <a:ext cx="211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A24A9BF6-E9C9-4ABE-B9A4-DF5AAA70B62E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3170188" y="3372384"/>
            <a:ext cx="191558" cy="15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25E2E6A-1FCD-4F0A-8F3B-8BB7F3D35AF1}"/>
              </a:ext>
            </a:extLst>
          </p:cNvPr>
          <p:cNvCxnSpPr>
            <a:cxnSpLocks/>
          </p:cNvCxnSpPr>
          <p:nvPr/>
        </p:nvCxnSpPr>
        <p:spPr>
          <a:xfrm>
            <a:off x="6096458" y="2402871"/>
            <a:ext cx="0" cy="974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1DFF4265-96D9-4070-8854-0259C4043D81}"/>
              </a:ext>
            </a:extLst>
          </p:cNvPr>
          <p:cNvCxnSpPr>
            <a:cxnSpLocks/>
          </p:cNvCxnSpPr>
          <p:nvPr/>
        </p:nvCxnSpPr>
        <p:spPr>
          <a:xfrm>
            <a:off x="9135789" y="1125617"/>
            <a:ext cx="284316" cy="3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0AF5AF09-98B5-43F3-92EA-6F56FCEB01FF}"/>
              </a:ext>
            </a:extLst>
          </p:cNvPr>
          <p:cNvCxnSpPr>
            <a:cxnSpLocks/>
          </p:cNvCxnSpPr>
          <p:nvPr/>
        </p:nvCxnSpPr>
        <p:spPr>
          <a:xfrm>
            <a:off x="9137417" y="667374"/>
            <a:ext cx="284316" cy="3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7957FAF8-5311-46BE-9EAC-76F09A466028}"/>
              </a:ext>
            </a:extLst>
          </p:cNvPr>
          <p:cNvSpPr/>
          <p:nvPr/>
        </p:nvSpPr>
        <p:spPr>
          <a:xfrm>
            <a:off x="494663" y="3536730"/>
            <a:ext cx="2447084" cy="3115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Responsables de spécialité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AGRAL : </a:t>
            </a:r>
            <a:r>
              <a:rPr lang="fr-FR" sz="900" dirty="0">
                <a:solidFill>
                  <a:schemeClr val="tx1"/>
                </a:solidFill>
              </a:rPr>
              <a:t>Jean-Pierre GRILL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EI-SE</a:t>
            </a:r>
            <a:r>
              <a:rPr lang="fr-FR" sz="900" dirty="0">
                <a:solidFill>
                  <a:schemeClr val="tx1"/>
                </a:solidFill>
              </a:rPr>
              <a:t> : Thibault HILAIRE 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EI-2I : </a:t>
            </a:r>
            <a:r>
              <a:rPr lang="fr-FR" sz="900" dirty="0">
                <a:solidFill>
                  <a:schemeClr val="tx1"/>
                </a:solidFill>
              </a:rPr>
              <a:t>Dimitri GALAYKO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GM : </a:t>
            </a:r>
            <a:r>
              <a:rPr lang="fr-FR" sz="900" dirty="0">
                <a:solidFill>
                  <a:schemeClr val="tx1"/>
                </a:solidFill>
              </a:rPr>
              <a:t>Laurent GUITOU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MAIN : </a:t>
            </a:r>
            <a:r>
              <a:rPr lang="fr-FR" sz="900" dirty="0">
                <a:solidFill>
                  <a:schemeClr val="tx1"/>
                </a:solidFill>
              </a:rPr>
              <a:t>Xavier TANNIER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MTX :  </a:t>
            </a:r>
            <a:r>
              <a:rPr lang="fr-FR" sz="900" dirty="0">
                <a:solidFill>
                  <a:schemeClr val="tx1"/>
                </a:solidFill>
              </a:rPr>
              <a:t>Guillaume MERIGUET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ROB : </a:t>
            </a:r>
            <a:r>
              <a:rPr lang="fr-FR" sz="900" dirty="0">
                <a:solidFill>
                  <a:schemeClr val="tx1"/>
                </a:solidFill>
              </a:rPr>
              <a:t>Frederic PLUMET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ST : </a:t>
            </a:r>
            <a:r>
              <a:rPr lang="fr-FR" sz="900" dirty="0">
                <a:solidFill>
                  <a:schemeClr val="tx1"/>
                </a:solidFill>
              </a:rPr>
              <a:t>Nicolas BELLAHSEN</a:t>
            </a:r>
          </a:p>
          <a:p>
            <a:endParaRPr lang="fr-FR" sz="900" dirty="0">
              <a:solidFill>
                <a:schemeClr val="tx1"/>
              </a:solidFill>
            </a:endParaRPr>
          </a:p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Responsables de matière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Mathématiques</a:t>
            </a:r>
            <a:r>
              <a:rPr lang="fr-FR" sz="900" dirty="0">
                <a:solidFill>
                  <a:schemeClr val="tx1"/>
                </a:solidFill>
              </a:rPr>
              <a:t> </a:t>
            </a:r>
            <a:r>
              <a:rPr lang="fr-FR" sz="900" dirty="0" smtClean="0">
                <a:solidFill>
                  <a:schemeClr val="tx1"/>
                </a:solidFill>
              </a:rPr>
              <a:t>: Laurent LAZZARINI </a:t>
            </a:r>
          </a:p>
          <a:p>
            <a:r>
              <a:rPr lang="fr-FR" sz="900" dirty="0" smtClean="0">
                <a:solidFill>
                  <a:schemeClr val="tx1"/>
                </a:solidFill>
              </a:rPr>
              <a:t>et Fabien VERGNET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b="1" dirty="0">
                <a:solidFill>
                  <a:schemeClr val="tx1"/>
                </a:solidFill>
              </a:rPr>
              <a:t>Informatique</a:t>
            </a:r>
            <a:r>
              <a:rPr lang="fr-FR" sz="900" dirty="0">
                <a:solidFill>
                  <a:schemeClr val="tx1"/>
                </a:solidFill>
              </a:rPr>
              <a:t> : Hacène HOUZIA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Electronique</a:t>
            </a:r>
            <a:r>
              <a:rPr lang="fr-FR" sz="900" dirty="0">
                <a:solidFill>
                  <a:schemeClr val="tx1"/>
                </a:solidFill>
              </a:rPr>
              <a:t> : </a:t>
            </a:r>
            <a:r>
              <a:rPr lang="fr-FR" sz="900" dirty="0" smtClean="0">
                <a:solidFill>
                  <a:schemeClr val="tx1"/>
                </a:solidFill>
              </a:rPr>
              <a:t>Yann DOUZE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b="1" dirty="0">
                <a:solidFill>
                  <a:schemeClr val="tx1"/>
                </a:solidFill>
              </a:rPr>
              <a:t>Langues</a:t>
            </a:r>
            <a:r>
              <a:rPr lang="fr-FR" sz="900" dirty="0">
                <a:solidFill>
                  <a:schemeClr val="tx1"/>
                </a:solidFill>
              </a:rPr>
              <a:t> : Jennifer CHAUMONT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Mécanique</a:t>
            </a:r>
            <a:r>
              <a:rPr lang="fr-FR" sz="900" dirty="0">
                <a:solidFill>
                  <a:schemeClr val="tx1"/>
                </a:solidFill>
              </a:rPr>
              <a:t> : </a:t>
            </a:r>
            <a:r>
              <a:rPr lang="fr-FR" sz="900" dirty="0" smtClean="0">
                <a:solidFill>
                  <a:schemeClr val="tx1"/>
                </a:solidFill>
              </a:rPr>
              <a:t>Claire LESTRINGANT</a:t>
            </a:r>
          </a:p>
          <a:p>
            <a:r>
              <a:rPr lang="fr-FR" sz="900" b="1" dirty="0" smtClean="0">
                <a:solidFill>
                  <a:schemeClr val="tx1"/>
                </a:solidFill>
              </a:rPr>
              <a:t>Robotique</a:t>
            </a:r>
            <a:r>
              <a:rPr lang="fr-FR" sz="900" dirty="0" smtClean="0">
                <a:solidFill>
                  <a:schemeClr val="tx1"/>
                </a:solidFill>
              </a:rPr>
              <a:t> </a:t>
            </a:r>
            <a:r>
              <a:rPr lang="fr-FR" sz="900" dirty="0">
                <a:solidFill>
                  <a:schemeClr val="tx1"/>
                </a:solidFill>
              </a:rPr>
              <a:t>: Wael BACHTA</a:t>
            </a:r>
          </a:p>
          <a:p>
            <a:r>
              <a:rPr lang="fr-FR" sz="900" b="1" dirty="0">
                <a:solidFill>
                  <a:schemeClr val="tx1"/>
                </a:solidFill>
              </a:rPr>
              <a:t>SHEJS</a:t>
            </a:r>
            <a:r>
              <a:rPr lang="fr-FR" sz="900" dirty="0">
                <a:solidFill>
                  <a:schemeClr val="tx1"/>
                </a:solidFill>
              </a:rPr>
              <a:t> : </a:t>
            </a:r>
            <a:r>
              <a:rPr lang="fr-FR" sz="900" dirty="0" smtClean="0">
                <a:solidFill>
                  <a:schemeClr val="tx1"/>
                </a:solidFill>
              </a:rPr>
              <a:t>Agnès LEROY</a:t>
            </a:r>
            <a:endParaRPr lang="fr-FR" sz="900" dirty="0">
              <a:solidFill>
                <a:schemeClr val="tx1"/>
              </a:solidFill>
            </a:endParaRPr>
          </a:p>
          <a:p>
            <a:pPr algn="ctr"/>
            <a:endParaRPr lang="fr-FR" sz="900" b="1" u="sng" dirty="0">
              <a:solidFill>
                <a:schemeClr val="tx1"/>
              </a:solidFill>
            </a:endParaRPr>
          </a:p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PEIP</a:t>
            </a:r>
          </a:p>
          <a:p>
            <a:r>
              <a:rPr lang="fr-FR" sz="900" dirty="0">
                <a:solidFill>
                  <a:schemeClr val="tx1"/>
                </a:solidFill>
              </a:rPr>
              <a:t>Damien BREGIROUX et Jean-Pierre GRILL</a:t>
            </a:r>
          </a:p>
          <a:p>
            <a:endParaRPr lang="fr-FR" sz="900" dirty="0">
              <a:solidFill>
                <a:schemeClr val="tx1"/>
              </a:solidFill>
            </a:endParaRPr>
          </a:p>
          <a:p>
            <a:pPr algn="ctr"/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3A21FAE-9D0B-456D-90B2-8FBF74CDE8C6}"/>
              </a:ext>
            </a:extLst>
          </p:cNvPr>
          <p:cNvSpPr/>
          <p:nvPr/>
        </p:nvSpPr>
        <p:spPr>
          <a:xfrm>
            <a:off x="494663" y="3011236"/>
            <a:ext cx="2447084" cy="4375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Responsable du </a:t>
            </a:r>
            <a:r>
              <a:rPr lang="fr-FR" sz="900" b="1" u="sng" dirty="0" err="1">
                <a:solidFill>
                  <a:schemeClr val="tx1"/>
                </a:solidFill>
              </a:rPr>
              <a:t>worflow</a:t>
            </a:r>
            <a:r>
              <a:rPr lang="fr-FR" sz="900" b="1" u="sng" dirty="0">
                <a:solidFill>
                  <a:schemeClr val="tx1"/>
                </a:solidFill>
              </a:rPr>
              <a:t> SI pédagogique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Laurent GUITOU</a:t>
            </a:r>
          </a:p>
          <a:p>
            <a:pPr algn="ctr"/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43" name="Rectangle à coins arrondis 13"/>
          <p:cNvSpPr/>
          <p:nvPr/>
        </p:nvSpPr>
        <p:spPr>
          <a:xfrm>
            <a:off x="9433154" y="1882950"/>
            <a:ext cx="2232000" cy="653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u="sng" dirty="0" smtClean="0">
                <a:solidFill>
                  <a:schemeClr val="tx1"/>
                </a:solidFill>
              </a:rPr>
              <a:t>Chargée de communication</a:t>
            </a:r>
            <a:endParaRPr lang="fr-FR" sz="900" b="1" u="sng" dirty="0">
              <a:solidFill>
                <a:schemeClr val="tx1"/>
              </a:solidFill>
            </a:endParaRP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Sabrina CONSENTINO</a:t>
            </a:r>
          </a:p>
          <a:p>
            <a:r>
              <a:rPr lang="fr-FR" sz="900" dirty="0" smtClean="0">
                <a:solidFill>
                  <a:schemeClr val="tx1"/>
                </a:solidFill>
              </a:rPr>
              <a:t>Alternante Communication - relations entreprises: Marion ZIEBEL</a:t>
            </a:r>
            <a:endParaRPr lang="fr-FR" sz="900" dirty="0">
              <a:solidFill>
                <a:schemeClr val="tx1"/>
              </a:solidFill>
            </a:endParaRPr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1DFF4265-96D9-4070-8854-0259C4043D81}"/>
              </a:ext>
            </a:extLst>
          </p:cNvPr>
          <p:cNvCxnSpPr>
            <a:cxnSpLocks/>
          </p:cNvCxnSpPr>
          <p:nvPr/>
        </p:nvCxnSpPr>
        <p:spPr>
          <a:xfrm>
            <a:off x="9143127" y="1596456"/>
            <a:ext cx="284316" cy="3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1DFF4265-96D9-4070-8854-0259C4043D81}"/>
              </a:ext>
            </a:extLst>
          </p:cNvPr>
          <p:cNvCxnSpPr>
            <a:cxnSpLocks/>
          </p:cNvCxnSpPr>
          <p:nvPr/>
        </p:nvCxnSpPr>
        <p:spPr>
          <a:xfrm>
            <a:off x="9143127" y="2063302"/>
            <a:ext cx="284316" cy="3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2943922" y="1227668"/>
            <a:ext cx="2006001" cy="53814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Directeur </a:t>
            </a:r>
            <a:r>
              <a:rPr lang="fr-FR" sz="1100" dirty="0" smtClean="0"/>
              <a:t>Adjoint </a:t>
            </a:r>
          </a:p>
          <a:p>
            <a:pPr algn="ctr"/>
            <a:r>
              <a:rPr lang="fr-FR" sz="1000" dirty="0" smtClean="0"/>
              <a:t>Formations</a:t>
            </a:r>
            <a:endParaRPr lang="fr-FR" sz="1000" dirty="0"/>
          </a:p>
          <a:p>
            <a:pPr algn="ctr"/>
            <a:r>
              <a:rPr lang="fr-FR" sz="1100" dirty="0" smtClean="0"/>
              <a:t>Mohamed BOUTCHICH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768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275</Words>
  <Application>Microsoft Office PowerPoint</Application>
  <PresentationFormat>Grand écran</PresentationFormat>
  <Paragraphs>91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Antonin Pfistner</dc:creator>
  <cp:lastModifiedBy>FOUILLÉ Jean-Christophe</cp:lastModifiedBy>
  <cp:revision>157</cp:revision>
  <cp:lastPrinted>2025-04-07T16:02:10Z</cp:lastPrinted>
  <dcterms:created xsi:type="dcterms:W3CDTF">2017-01-09T21:13:39Z</dcterms:created>
  <dcterms:modified xsi:type="dcterms:W3CDTF">2025-04-08T08:03:25Z</dcterms:modified>
</cp:coreProperties>
</file>